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9"/>
  </p:notesMasterIdLst>
  <p:handoutMasterIdLst>
    <p:handoutMasterId r:id="rId20"/>
  </p:handoutMasterIdLst>
  <p:sldIdLst>
    <p:sldId id="1485" r:id="rId5"/>
    <p:sldId id="1519" r:id="rId6"/>
    <p:sldId id="1549" r:id="rId7"/>
    <p:sldId id="1553" r:id="rId8"/>
    <p:sldId id="1548" r:id="rId9"/>
    <p:sldId id="1554" r:id="rId10"/>
    <p:sldId id="1558" r:id="rId11"/>
    <p:sldId id="1563" r:id="rId12"/>
    <p:sldId id="1556" r:id="rId13"/>
    <p:sldId id="1565" r:id="rId14"/>
    <p:sldId id="1557" r:id="rId15"/>
    <p:sldId id="1564" r:id="rId16"/>
    <p:sldId id="1562" r:id="rId17"/>
    <p:sldId id="1532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I Immersion Workshop Template" id="{A073DAE3-B461-442F-A3D3-6642BD875E45}">
          <p14:sldIdLst>
            <p14:sldId id="1485"/>
            <p14:sldId id="1519"/>
            <p14:sldId id="1549"/>
            <p14:sldId id="1553"/>
            <p14:sldId id="1548"/>
            <p14:sldId id="1554"/>
            <p14:sldId id="1558"/>
            <p14:sldId id="1563"/>
            <p14:sldId id="1556"/>
            <p14:sldId id="1565"/>
            <p14:sldId id="1557"/>
            <p14:sldId id="1564"/>
            <p14:sldId id="156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FF8C00"/>
    <a:srgbClr val="FFFFFF"/>
    <a:srgbClr val="0078D7"/>
    <a:srgbClr val="000000"/>
    <a:srgbClr val="D83B01"/>
    <a:srgbClr val="FFB900"/>
    <a:srgbClr val="107C10"/>
    <a:srgbClr val="3535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2136" autoAdjust="0"/>
  </p:normalViewPr>
  <p:slideViewPr>
    <p:cSldViewPr>
      <p:cViewPr>
        <p:scale>
          <a:sx n="54" d="100"/>
          <a:sy n="54" d="100"/>
        </p:scale>
        <p:origin x="1041" y="6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81" d="100"/>
          <a:sy n="81" d="100"/>
        </p:scale>
        <p:origin x="2826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AI Immersion Workshop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5/8/2017 9:25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AI Immersion Workshop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B44C4B-E218-4158-810E-47EF8FD635FD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7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4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68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18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E45DD59A-D9AD-4C82-9DE1-A42A8DB4D1E1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</p:spTree>
    <p:extLst>
      <p:ext uri="{BB962C8B-B14F-4D97-AF65-F5344CB8AC3E}">
        <p14:creationId xmlns:p14="http://schemas.microsoft.com/office/powerpoint/2010/main" val="3733995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AI Immersion Workshop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5/8/2017 9:24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slide is required. </a:t>
            </a:r>
            <a:r>
              <a:rPr lang="en-US" sz="900" b="1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 NOT delete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This should be the first slide after your Title Slide. </a:t>
            </a: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slide should describe what your goals are for this session. This information lets your audience know what you are trying to accomplish with your talk or tutorial—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what value will attendees get by investing 25 minutes or 2 hours of their time listening to you. </a:t>
            </a:r>
          </a:p>
          <a:p>
            <a:pPr lvl="1"/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should not spend more than 1 minute presenting this slide.</a:t>
            </a: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General examples of session goals </a:t>
            </a:r>
            <a:r>
              <a:rPr lang="en-US" sz="900" b="1" i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could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be (you will have to create your own specific goals):</a:t>
            </a: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Introduce a new technique or approach to solve a customer problem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Compare two approaches and explain why one is superior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Describe a project and the learnings that audience members can apply from it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Teach audience members how to use a specific technology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</p:spTree>
    <p:extLst>
      <p:ext uri="{BB962C8B-B14F-4D97-AF65-F5344CB8AC3E}">
        <p14:creationId xmlns:p14="http://schemas.microsoft.com/office/powerpoint/2010/main" val="427467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slide is required. </a:t>
            </a:r>
            <a:r>
              <a:rPr lang="en-US" sz="900" b="1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 NOT delete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This should be the first slide after your Title Slide. </a:t>
            </a: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slide should describe what your goals are for this session. This information lets your audience know what you are trying to accomplish with your talk or tutorial—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what value will attendees get by investing 25 minutes or 2 hours of their time listening to you. </a:t>
            </a:r>
          </a:p>
          <a:p>
            <a:pPr lvl="1"/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should not spend more than 1 minute presenting this slide.</a:t>
            </a: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General examples of session goals </a:t>
            </a:r>
            <a:r>
              <a:rPr lang="en-US" sz="900" b="1" i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could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be (you will have to create your own specific goals):</a:t>
            </a: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Introduce a new technique or approach to solve a customer problem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Compare two approaches and explain why one is superior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Describe a project and the learnings that audience members can apply from it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Teach audience members how to use a specific technology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</p:spTree>
    <p:extLst>
      <p:ext uri="{BB962C8B-B14F-4D97-AF65-F5344CB8AC3E}">
        <p14:creationId xmlns:p14="http://schemas.microsoft.com/office/powerpoint/2010/main" val="2154853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60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8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5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AI Immersion Workshop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5/8/2017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2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6861" y="1654778"/>
            <a:ext cx="11089614" cy="398976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1112837" y="1654778"/>
            <a:ext cx="7162800" cy="4038600"/>
          </a:xfrm>
          <a:prstGeom prst="rect">
            <a:avLst/>
          </a:prstGeom>
          <a:gradFill>
            <a:gsLst>
              <a:gs pos="4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 userDrawn="1"/>
        </p:nvSpPr>
        <p:spPr bwMode="black">
          <a:xfrm>
            <a:off x="294215" y="2659062"/>
            <a:ext cx="11887200" cy="1126462"/>
          </a:xfrm>
          <a:prstGeom prst="rect">
            <a:avLst/>
          </a:prstGeom>
          <a:noFill/>
        </p:spPr>
        <p:txBody>
          <a:bodyPr wrap="square" lIns="137160" tIns="146304" rIns="13716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AI Immersion Workshop</a:t>
            </a:r>
          </a:p>
        </p:txBody>
      </p:sp>
      <p:sp>
        <p:nvSpPr>
          <p:cNvPr id="12" name="TextBox 11"/>
          <p:cNvSpPr txBox="1"/>
          <p:nvPr userDrawn="1"/>
        </p:nvSpPr>
        <p:spPr bwMode="black">
          <a:xfrm>
            <a:off x="294215" y="3649662"/>
            <a:ext cx="10195024" cy="738664"/>
          </a:xfrm>
          <a:prstGeom prst="rect">
            <a:avLst/>
          </a:prstGeom>
          <a:noFill/>
        </p:spPr>
        <p:txBody>
          <a:bodyPr wrap="square" lIns="137160" tIns="146304" rIns="13716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May 9, 2017</a:t>
            </a:r>
            <a:r>
              <a:rPr lang="en-US" sz="3200" baseline="0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3200" dirty="0">
                <a:gradFill>
                  <a:gsLst>
                    <a:gs pos="5435">
                      <a:schemeClr val="tx1"/>
                    </a:gs>
                    <a:gs pos="15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| W Seattle Hotel, Seattle, WA</a:t>
            </a:r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2280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6266" y="0"/>
            <a:ext cx="6120209" cy="699452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1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6266" y="0"/>
            <a:ext cx="6120209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2125677"/>
            <a:ext cx="7315199" cy="1828786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60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4872215"/>
            <a:ext cx="73151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6266" y="0"/>
            <a:ext cx="6120209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75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dewit/kaggle_ndsb20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openxmlformats.org/officeDocument/2006/relationships/image" Target="../media/image11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4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732A05-D9E1-4779-B5AE-708D2A66F385}"/>
              </a:ext>
            </a:extLst>
          </p:cNvPr>
          <p:cNvSpPr/>
          <p:nvPr/>
        </p:nvSpPr>
        <p:spPr>
          <a:xfrm>
            <a:off x="385589" y="6593606"/>
            <a:ext cx="54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31F4D8-84CE-45B4-8716-DC425393494A}"/>
              </a:ext>
            </a:extLst>
          </p:cNvPr>
          <p:cNvSpPr/>
          <p:nvPr/>
        </p:nvSpPr>
        <p:spPr>
          <a:xfrm>
            <a:off x="5786189" y="1687770"/>
            <a:ext cx="5025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https://github.com/juliandewit/kaggle_ndsb2017</a:t>
            </a:r>
            <a:r>
              <a:rPr lang="en-GB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FC98AF-2B63-4513-83C3-F50B83D72EF3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2th Place in the Lung Cancer Competition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41A2ED-FD64-4B87-B9A6-283784BD15AB}"/>
              </a:ext>
            </a:extLst>
          </p:cNvPr>
          <p:cNvSpPr txBox="1">
            <a:spLocks/>
          </p:cNvSpPr>
          <p:nvPr/>
        </p:nvSpPr>
        <p:spPr>
          <a:xfrm>
            <a:off x="1465709" y="1625054"/>
            <a:ext cx="4608512" cy="43204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400" dirty="0"/>
              <a:t>Julian de Wit &amp; Daniel </a:t>
            </a:r>
            <a:r>
              <a:rPr lang="en-GB" sz="2400" dirty="0" err="1"/>
              <a:t>Hammack</a:t>
            </a:r>
            <a:endParaRPr lang="en-GB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B2F87-39E4-4C71-BDE3-F912EF0F2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41" y="2273126"/>
            <a:ext cx="8856984" cy="37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C9705E45-6F59-4804-A67C-07311243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1893" y="1913086"/>
            <a:ext cx="1224136" cy="1224136"/>
          </a:xfrm>
          <a:prstGeom prst="rect">
            <a:avLst/>
          </a:prstGeom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6C3229FD-4C19-41B0-9D6B-36E6352D5362}"/>
              </a:ext>
            </a:extLst>
          </p:cNvPr>
          <p:cNvSpPr/>
          <p:nvPr/>
        </p:nvSpPr>
        <p:spPr bwMode="auto">
          <a:xfrm>
            <a:off x="673621" y="2129110"/>
            <a:ext cx="1656184" cy="237626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DE784A-3D49-437D-B796-1BC47543474A}"/>
              </a:ext>
            </a:extLst>
          </p:cNvPr>
          <p:cNvCxnSpPr>
            <a:cxnSpLocks/>
          </p:cNvCxnSpPr>
          <p:nvPr/>
        </p:nvCxnSpPr>
        <p:spPr>
          <a:xfrm flipH="1" flipV="1">
            <a:off x="1537717" y="1769070"/>
            <a:ext cx="0" cy="36004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9AA646-BB7E-4AD7-9C63-7BCB22522EE5}"/>
              </a:ext>
            </a:extLst>
          </p:cNvPr>
          <p:cNvCxnSpPr>
            <a:cxnSpLocks/>
          </p:cNvCxnSpPr>
          <p:nvPr/>
        </p:nvCxnSpPr>
        <p:spPr>
          <a:xfrm>
            <a:off x="1537717" y="1769070"/>
            <a:ext cx="3312368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C8016F-D995-40D7-8481-9A634832901D}"/>
              </a:ext>
            </a:extLst>
          </p:cNvPr>
          <p:cNvCxnSpPr>
            <a:cxnSpLocks/>
          </p:cNvCxnSpPr>
          <p:nvPr/>
        </p:nvCxnSpPr>
        <p:spPr>
          <a:xfrm flipV="1">
            <a:off x="4850085" y="1769070"/>
            <a:ext cx="0" cy="72008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75AB-FC47-4CB8-A0A8-F47E3EF957EB}"/>
              </a:ext>
            </a:extLst>
          </p:cNvPr>
          <p:cNvCxnSpPr>
            <a:cxnSpLocks/>
          </p:cNvCxnSpPr>
          <p:nvPr/>
        </p:nvCxnSpPr>
        <p:spPr>
          <a:xfrm>
            <a:off x="4490045" y="2561158"/>
            <a:ext cx="360040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77BDE49E-BB29-46DC-858E-C13BFD5F5C9C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Traditional python vs SQL python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A1D835-1B34-4D8F-9EB9-8DAA2E0FD76B}"/>
              </a:ext>
            </a:extLst>
          </p:cNvPr>
          <p:cNvSpPr/>
          <p:nvPr/>
        </p:nvSpPr>
        <p:spPr>
          <a:xfrm>
            <a:off x="385589" y="6593606"/>
            <a:ext cx="1059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Graphic 41" descr="Warning">
            <a:extLst>
              <a:ext uri="{FF2B5EF4-FFF2-40B4-BE49-F238E27FC236}">
                <a16:creationId xmlns:a16="http://schemas.microsoft.com/office/drawing/2014/main" id="{93DB5D9A-FC7A-416C-A733-DC2BEE5C5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9965" y="5657502"/>
            <a:ext cx="720000" cy="720000"/>
          </a:xfrm>
          <a:prstGeom prst="rect">
            <a:avLst/>
          </a:prstGeom>
        </p:spPr>
      </p:pic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A75AF5C7-64B2-45A6-9FC6-D8402DEEE4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9965" y="4865414"/>
            <a:ext cx="720000" cy="720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15833A6-D600-4F4A-AA19-D64C96364A61}"/>
              </a:ext>
            </a:extLst>
          </p:cNvPr>
          <p:cNvSpPr txBox="1">
            <a:spLocks/>
          </p:cNvSpPr>
          <p:nvPr/>
        </p:nvSpPr>
        <p:spPr>
          <a:xfrm>
            <a:off x="4634061" y="5009430"/>
            <a:ext cx="4608512" cy="43204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400" dirty="0"/>
              <a:t>Don’t move huge amounts of data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EBA4DA2F-9CA9-46D7-91DA-5FC15734DCF0}"/>
              </a:ext>
            </a:extLst>
          </p:cNvPr>
          <p:cNvSpPr txBox="1">
            <a:spLocks/>
          </p:cNvSpPr>
          <p:nvPr/>
        </p:nvSpPr>
        <p:spPr>
          <a:xfrm>
            <a:off x="4634061" y="5801518"/>
            <a:ext cx="4608512" cy="43204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400" dirty="0"/>
              <a:t>Don’t move critical data</a:t>
            </a:r>
          </a:p>
        </p:txBody>
      </p:sp>
    </p:spTree>
    <p:extLst>
      <p:ext uri="{BB962C8B-B14F-4D97-AF65-F5344CB8AC3E}">
        <p14:creationId xmlns:p14="http://schemas.microsoft.com/office/powerpoint/2010/main" val="18324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C9705E45-6F59-4804-A67C-07311243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1893" y="1913086"/>
            <a:ext cx="1224136" cy="1224136"/>
          </a:xfrm>
          <a:prstGeom prst="rect">
            <a:avLst/>
          </a:prstGeom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6C3229FD-4C19-41B0-9D6B-36E6352D5362}"/>
              </a:ext>
            </a:extLst>
          </p:cNvPr>
          <p:cNvSpPr/>
          <p:nvPr/>
        </p:nvSpPr>
        <p:spPr bwMode="auto">
          <a:xfrm>
            <a:off x="673621" y="2129110"/>
            <a:ext cx="1656184" cy="237626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</a:t>
            </a:r>
          </a:p>
        </p:txBody>
      </p:sp>
      <p:pic>
        <p:nvPicPr>
          <p:cNvPr id="13" name="Graphic 12" descr="Warning">
            <a:extLst>
              <a:ext uri="{FF2B5EF4-FFF2-40B4-BE49-F238E27FC236}">
                <a16:creationId xmlns:a16="http://schemas.microsoft.com/office/drawing/2014/main" id="{06433913-6B35-4E89-A38E-92A0F15B8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9965" y="5657502"/>
            <a:ext cx="720000" cy="720000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7236AF4-7DE2-4188-BFD3-D1A105E29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9965" y="4865414"/>
            <a:ext cx="720000" cy="720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DE784A-3D49-437D-B796-1BC47543474A}"/>
              </a:ext>
            </a:extLst>
          </p:cNvPr>
          <p:cNvCxnSpPr>
            <a:cxnSpLocks/>
          </p:cNvCxnSpPr>
          <p:nvPr/>
        </p:nvCxnSpPr>
        <p:spPr>
          <a:xfrm flipH="1" flipV="1">
            <a:off x="1537717" y="1769070"/>
            <a:ext cx="0" cy="36004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9AA646-BB7E-4AD7-9C63-7BCB22522EE5}"/>
              </a:ext>
            </a:extLst>
          </p:cNvPr>
          <p:cNvCxnSpPr>
            <a:cxnSpLocks/>
          </p:cNvCxnSpPr>
          <p:nvPr/>
        </p:nvCxnSpPr>
        <p:spPr>
          <a:xfrm>
            <a:off x="1537717" y="1769070"/>
            <a:ext cx="3312368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C8016F-D995-40D7-8481-9A634832901D}"/>
              </a:ext>
            </a:extLst>
          </p:cNvPr>
          <p:cNvCxnSpPr>
            <a:cxnSpLocks/>
          </p:cNvCxnSpPr>
          <p:nvPr/>
        </p:nvCxnSpPr>
        <p:spPr>
          <a:xfrm flipV="1">
            <a:off x="4850085" y="1769070"/>
            <a:ext cx="0" cy="72008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75AB-FC47-4CB8-A0A8-F47E3EF957EB}"/>
              </a:ext>
            </a:extLst>
          </p:cNvPr>
          <p:cNvCxnSpPr>
            <a:cxnSpLocks/>
          </p:cNvCxnSpPr>
          <p:nvPr/>
        </p:nvCxnSpPr>
        <p:spPr>
          <a:xfrm>
            <a:off x="4490045" y="2561158"/>
            <a:ext cx="360040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9AA61151-120A-4466-8203-C37B01EA2CAC}"/>
              </a:ext>
            </a:extLst>
          </p:cNvPr>
          <p:cNvSpPr/>
          <p:nvPr/>
        </p:nvSpPr>
        <p:spPr bwMode="auto">
          <a:xfrm>
            <a:off x="8810525" y="1265014"/>
            <a:ext cx="2376264" cy="3528392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4E5B13-8FAA-449B-AD3D-89BE675631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14581" y="3497262"/>
            <a:ext cx="1443733" cy="1167114"/>
          </a:xfrm>
          <a:prstGeom prst="rect">
            <a:avLst/>
          </a:prstGeom>
        </p:spPr>
      </p:pic>
      <p:pic>
        <p:nvPicPr>
          <p:cNvPr id="34" name="Graphic 33" descr="Computer">
            <a:extLst>
              <a:ext uri="{FF2B5EF4-FFF2-40B4-BE49-F238E27FC236}">
                <a16:creationId xmlns:a16="http://schemas.microsoft.com/office/drawing/2014/main" id="{44DC80D9-6299-4021-A8DA-BD01DF35C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8597" y="1913086"/>
            <a:ext cx="1224136" cy="1224136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106CCAA-D79E-46A2-878E-960797398CAE}"/>
              </a:ext>
            </a:extLst>
          </p:cNvPr>
          <p:cNvSpPr txBox="1">
            <a:spLocks/>
          </p:cNvSpPr>
          <p:nvPr/>
        </p:nvSpPr>
        <p:spPr>
          <a:xfrm>
            <a:off x="4634061" y="5009430"/>
            <a:ext cx="4608512" cy="43204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400" dirty="0"/>
              <a:t>Don’t move huge amounts of data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8890D22-9AE5-452D-A351-0B83537122C3}"/>
              </a:ext>
            </a:extLst>
          </p:cNvPr>
          <p:cNvSpPr txBox="1">
            <a:spLocks/>
          </p:cNvSpPr>
          <p:nvPr/>
        </p:nvSpPr>
        <p:spPr>
          <a:xfrm>
            <a:off x="4634061" y="5801518"/>
            <a:ext cx="4608512" cy="43204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400" dirty="0"/>
              <a:t>Don’t move critical data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7BDE49E-BB29-46DC-858E-C13BFD5F5C9C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Traditional python vs SQL python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540174-C808-4B24-95BE-938FFC2E31D3}"/>
              </a:ext>
            </a:extLst>
          </p:cNvPr>
          <p:cNvSpPr/>
          <p:nvPr/>
        </p:nvSpPr>
        <p:spPr>
          <a:xfrm>
            <a:off x="385589" y="6593606"/>
            <a:ext cx="1059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2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11758" y="1068436"/>
            <a:ext cx="11887199" cy="5309146"/>
          </a:xfrm>
        </p:spPr>
        <p:txBody>
          <a:bodyPr/>
          <a:lstStyle/>
          <a:p>
            <a:r>
              <a:rPr lang="en-US" sz="1800" dirty="0"/>
              <a:t>CREATE PROCEDURE [</a:t>
            </a:r>
            <a:r>
              <a:rPr lang="en-US" sz="1800" dirty="0" err="1"/>
              <a:t>dbo</a:t>
            </a:r>
            <a:r>
              <a:rPr lang="en-US" sz="1800" dirty="0"/>
              <a:t>].[</a:t>
            </a:r>
            <a:r>
              <a:rPr lang="en-US" sz="1800" dirty="0" err="1"/>
              <a:t>PredictLungCancer</a:t>
            </a:r>
            <a:r>
              <a:rPr lang="en-US" sz="1800" dirty="0"/>
              <a:t>] </a:t>
            </a:r>
          </a:p>
          <a:p>
            <a:r>
              <a:rPr lang="en-US" sz="1800" dirty="0"/>
              <a:t>	@</a:t>
            </a:r>
            <a:r>
              <a:rPr lang="en-US" sz="1800" dirty="0" err="1"/>
              <a:t>PatientIndex</a:t>
            </a:r>
            <a:r>
              <a:rPr lang="en-US" sz="1800" dirty="0"/>
              <a:t> INT,</a:t>
            </a:r>
          </a:p>
          <a:p>
            <a:r>
              <a:rPr lang="en-US" sz="1800" dirty="0"/>
              <a:t>	@</a:t>
            </a:r>
            <a:r>
              <a:rPr lang="en-US" sz="1800" dirty="0" err="1"/>
              <a:t>PredictionResult</a:t>
            </a:r>
            <a:r>
              <a:rPr lang="en-US" sz="1800" dirty="0"/>
              <a:t> FLOAT OUTPUT</a:t>
            </a:r>
          </a:p>
          <a:p>
            <a:r>
              <a:rPr lang="en-US" sz="1800" dirty="0"/>
              <a:t>AS</a:t>
            </a:r>
          </a:p>
          <a:p>
            <a:r>
              <a:rPr lang="en-US" sz="1800" dirty="0"/>
              <a:t>BEGIN</a:t>
            </a:r>
          </a:p>
          <a:p>
            <a:r>
              <a:rPr lang="en-US" sz="1800" dirty="0"/>
              <a:t>	DECLARE @</a:t>
            </a:r>
            <a:r>
              <a:rPr lang="en-US" sz="1800" dirty="0" err="1"/>
              <a:t>predictScript</a:t>
            </a:r>
            <a:r>
              <a:rPr lang="en-US" sz="1800" dirty="0"/>
              <a:t> NVARCHAR(MAX);</a:t>
            </a:r>
          </a:p>
          <a:p>
            <a:r>
              <a:rPr lang="en-US" sz="1800" dirty="0"/>
              <a:t>	SET @</a:t>
            </a:r>
            <a:r>
              <a:rPr lang="en-US" sz="1800" dirty="0" err="1"/>
              <a:t>predictScript</a:t>
            </a:r>
            <a:r>
              <a:rPr lang="en-US" sz="1800" dirty="0"/>
              <a:t> = </a:t>
            </a:r>
            <a:r>
              <a:rPr lang="en-US" sz="1800" dirty="0">
                <a:solidFill>
                  <a:srgbClr val="FF0000"/>
                </a:solidFill>
              </a:rPr>
              <a:t>N’</a:t>
            </a:r>
          </a:p>
          <a:p>
            <a:r>
              <a:rPr lang="en-US" sz="1800" dirty="0">
                <a:solidFill>
                  <a:srgbClr val="FF0000"/>
                </a:solidFill>
              </a:rPr>
              <a:t>from </a:t>
            </a:r>
            <a:r>
              <a:rPr lang="en-US" sz="1800" dirty="0" err="1">
                <a:solidFill>
                  <a:srgbClr val="FF0000"/>
                </a:solidFill>
              </a:rPr>
              <a:t>python_package.lung_cancer_lib</a:t>
            </a:r>
            <a:r>
              <a:rPr lang="en-US" sz="1800" dirty="0">
                <a:solidFill>
                  <a:srgbClr val="FF0000"/>
                </a:solidFill>
              </a:rPr>
              <a:t> import </a:t>
            </a:r>
            <a:r>
              <a:rPr lang="en-US" sz="1800" dirty="0" err="1">
                <a:solidFill>
                  <a:srgbClr val="FF0000"/>
                </a:solidFill>
              </a:rPr>
              <a:t>score_patient_with_deep_learning_model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 err="1">
                <a:solidFill>
                  <a:srgbClr val="FF0000"/>
                </a:solidFill>
              </a:rPr>
              <a:t>PredictionResult</a:t>
            </a:r>
            <a:r>
              <a:rPr lang="en-US" sz="1800" dirty="0">
                <a:solidFill>
                  <a:srgbClr val="FF0000"/>
                </a:solidFill>
              </a:rPr>
              <a:t> = </a:t>
            </a:r>
            <a:r>
              <a:rPr lang="en-US" sz="1800" dirty="0" err="1">
                <a:solidFill>
                  <a:srgbClr val="FF0000"/>
                </a:solidFill>
              </a:rPr>
              <a:t>score_patient_with_deep_learning_model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PatientIndex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‘</a:t>
            </a:r>
          </a:p>
          <a:p>
            <a:r>
              <a:rPr lang="en-GB" sz="1800" dirty="0"/>
              <a:t>EXECUTE </a:t>
            </a:r>
            <a:r>
              <a:rPr lang="en-GB" sz="1800" dirty="0" err="1"/>
              <a:t>sp_execute_external_script</a:t>
            </a:r>
            <a:endParaRPr lang="en-GB" sz="1800" dirty="0"/>
          </a:p>
          <a:p>
            <a:r>
              <a:rPr lang="en-GB" sz="1800" dirty="0"/>
              <a:t>	@language = </a:t>
            </a:r>
            <a:r>
              <a:rPr lang="en-GB" sz="1800" dirty="0" err="1"/>
              <a:t>N'python</a:t>
            </a:r>
            <a:r>
              <a:rPr lang="en-GB" sz="1800" dirty="0"/>
              <a:t>',</a:t>
            </a:r>
          </a:p>
          <a:p>
            <a:r>
              <a:rPr lang="en-GB" sz="1800" dirty="0"/>
              <a:t>	@script = @</a:t>
            </a:r>
            <a:r>
              <a:rPr lang="en-GB" sz="1800" dirty="0" err="1"/>
              <a:t>predictScript</a:t>
            </a:r>
            <a:r>
              <a:rPr lang="en-GB" sz="1800" dirty="0"/>
              <a:t>,</a:t>
            </a:r>
          </a:p>
          <a:p>
            <a:r>
              <a:rPr lang="en-GB" sz="1800" dirty="0"/>
              <a:t>	@</a:t>
            </a:r>
            <a:r>
              <a:rPr lang="en-GB" sz="1800" dirty="0" err="1"/>
              <a:t>params</a:t>
            </a:r>
            <a:r>
              <a:rPr lang="en-GB" sz="1800" dirty="0"/>
              <a:t> = N'@</a:t>
            </a:r>
            <a:r>
              <a:rPr lang="en-GB" sz="1800" dirty="0" err="1"/>
              <a:t>PatientIndex</a:t>
            </a:r>
            <a:r>
              <a:rPr lang="en-GB" sz="1800" dirty="0"/>
              <a:t> INT, @</a:t>
            </a:r>
            <a:r>
              <a:rPr lang="en-GB" sz="1800" dirty="0" err="1"/>
              <a:t>PredictionResult</a:t>
            </a:r>
            <a:r>
              <a:rPr lang="en-GB" sz="1800" dirty="0"/>
              <a:t> FLOAT OUTPUT',</a:t>
            </a:r>
          </a:p>
          <a:p>
            <a:r>
              <a:rPr lang="en-GB" sz="1800" dirty="0"/>
              <a:t>	@</a:t>
            </a:r>
            <a:r>
              <a:rPr lang="en-GB" sz="1800" dirty="0" err="1"/>
              <a:t>PatientIndex</a:t>
            </a:r>
            <a:r>
              <a:rPr lang="en-GB" sz="1800" dirty="0"/>
              <a:t> = @</a:t>
            </a:r>
            <a:r>
              <a:rPr lang="en-GB" sz="1800" dirty="0" err="1"/>
              <a:t>PatientIndex</a:t>
            </a:r>
            <a:r>
              <a:rPr lang="en-GB" sz="1800" dirty="0"/>
              <a:t>,</a:t>
            </a:r>
          </a:p>
          <a:p>
            <a:r>
              <a:rPr lang="en-GB" sz="1800" dirty="0"/>
              <a:t>	@</a:t>
            </a:r>
            <a:r>
              <a:rPr lang="en-GB" sz="1800" dirty="0" err="1"/>
              <a:t>PredictionResult</a:t>
            </a:r>
            <a:r>
              <a:rPr lang="en-GB" sz="1800" dirty="0"/>
              <a:t> = @</a:t>
            </a:r>
            <a:r>
              <a:rPr lang="en-GB" sz="1800" dirty="0" err="1"/>
              <a:t>PredictionResult</a:t>
            </a:r>
            <a:r>
              <a:rPr lang="en-GB" sz="1800" dirty="0"/>
              <a:t> OUTPUT;</a:t>
            </a:r>
          </a:p>
          <a:p>
            <a:r>
              <a:rPr lang="en-GB" sz="1800" dirty="0"/>
              <a:t>	SELECT @</a:t>
            </a:r>
            <a:r>
              <a:rPr lang="en-GB" sz="1800" dirty="0" err="1"/>
              <a:t>PredictionResult</a:t>
            </a:r>
            <a:endParaRPr lang="en-US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DCEC69-252B-4B4D-B8AA-2E0C02A5600C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SQL python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DF5F5-8300-4F50-A011-D3126B8344EF}"/>
              </a:ext>
            </a:extLst>
          </p:cNvPr>
          <p:cNvSpPr/>
          <p:nvPr/>
        </p:nvSpPr>
        <p:spPr>
          <a:xfrm>
            <a:off x="385589" y="6593606"/>
            <a:ext cx="1059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72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5C03643-6D5D-4170-AECE-F1BC741D12B7}"/>
              </a:ext>
            </a:extLst>
          </p:cNvPr>
          <p:cNvSpPr txBox="1">
            <a:spLocks/>
          </p:cNvSpPr>
          <p:nvPr/>
        </p:nvSpPr>
        <p:spPr>
          <a:xfrm>
            <a:off x="2359485" y="2125678"/>
            <a:ext cx="7315136" cy="182878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GB" sz="6600" b="1" dirty="0"/>
              <a:t>Thank you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0C7AB1F-7D08-49D5-ACB4-E87BDF0BBF32}"/>
              </a:ext>
            </a:extLst>
          </p:cNvPr>
          <p:cNvSpPr txBox="1">
            <a:spLocks/>
          </p:cNvSpPr>
          <p:nvPr/>
        </p:nvSpPr>
        <p:spPr>
          <a:xfrm>
            <a:off x="2359484" y="3955786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Dr. Miguel Fierro</a:t>
            </a:r>
          </a:p>
          <a:p>
            <a:pPr marL="0" indent="0" algn="ctr">
              <a:buNone/>
            </a:pPr>
            <a:r>
              <a:rPr lang="en-US" sz="1800" dirty="0"/>
              <a:t>@</a:t>
            </a:r>
            <a:r>
              <a:rPr lang="en-US" sz="1800" dirty="0" err="1"/>
              <a:t>miguelgfierro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for Lung Cancer Detection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Dr. Miguel Fierro</a:t>
            </a:r>
            <a:endParaRPr lang="en-US" sz="2400" dirty="0"/>
          </a:p>
          <a:p>
            <a:r>
              <a:rPr lang="en-US" sz="1800" dirty="0"/>
              <a:t>@</a:t>
            </a:r>
            <a:r>
              <a:rPr lang="en-US" sz="1800" dirty="0" err="1"/>
              <a:t>miguelgfierro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57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7579DB-44FC-48BB-8B53-62AEC47E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Session Goals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D06CF4-7531-4769-A026-096867802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94904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Transfer Learning as a Baseline algorithm</a:t>
            </a:r>
          </a:p>
          <a:p>
            <a:endParaRPr lang="en-US" dirty="0"/>
          </a:p>
          <a:p>
            <a:r>
              <a:rPr lang="en-US" dirty="0"/>
              <a:t>Demo of Transfer Learning (and more)</a:t>
            </a:r>
          </a:p>
          <a:p>
            <a:endParaRPr lang="en-US" dirty="0"/>
          </a:p>
          <a:p>
            <a:r>
              <a:rPr lang="en-US" dirty="0"/>
              <a:t>Deep Learning in a SQL database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80E446-42E2-43BF-AEF3-A197A8F0443C}"/>
              </a:ext>
            </a:extLst>
          </p:cNvPr>
          <p:cNvSpPr/>
          <p:nvPr/>
        </p:nvSpPr>
        <p:spPr>
          <a:xfrm>
            <a:off x="7658397" y="1"/>
            <a:ext cx="4778078" cy="69945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BBD18-D46C-4F59-B2B1-ABDB816A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51" y="1510717"/>
            <a:ext cx="4034405" cy="403440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803BC9-6810-4935-99D7-7BC30C6DAD61}"/>
              </a:ext>
            </a:extLst>
          </p:cNvPr>
          <p:cNvSpPr txBox="1">
            <a:spLocks/>
          </p:cNvSpPr>
          <p:nvPr/>
        </p:nvSpPr>
        <p:spPr bwMode="auto">
          <a:xfrm>
            <a:off x="190500" y="4275958"/>
            <a:ext cx="2591435" cy="477018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$1 million in prizes !</a:t>
            </a: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BB3264-4A94-4BE9-A1B0-67C211A23DB5}"/>
              </a:ext>
            </a:extLst>
          </p:cNvPr>
          <p:cNvSpPr/>
          <p:nvPr/>
        </p:nvSpPr>
        <p:spPr>
          <a:xfrm>
            <a:off x="10863743" y="5385733"/>
            <a:ext cx="1328258" cy="151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1D844-8261-43B7-BD70-BB6AFAAF8EF8}"/>
              </a:ext>
            </a:extLst>
          </p:cNvPr>
          <p:cNvSpPr/>
          <p:nvPr/>
        </p:nvSpPr>
        <p:spPr>
          <a:xfrm>
            <a:off x="8395060" y="5752643"/>
            <a:ext cx="351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CT scan: horizontal section of lung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A79C30-5F8A-4F13-8242-6999503E7A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191" t="11741" r="15554" b="18856"/>
          <a:stretch/>
        </p:blipFill>
        <p:spPr>
          <a:xfrm>
            <a:off x="448917" y="3231048"/>
            <a:ext cx="1520687" cy="646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F6DF9A-83A9-471F-BC3B-C185B4BD9E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68" b="51276" l="69203" r="820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599" t="40580" r="16364" b="47536"/>
          <a:stretch/>
        </p:blipFill>
        <p:spPr>
          <a:xfrm>
            <a:off x="3261691" y="3062081"/>
            <a:ext cx="1510748" cy="139192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BDA6EC9-0193-4AF2-B8B9-1F3CF1F0DD88}"/>
              </a:ext>
            </a:extLst>
          </p:cNvPr>
          <p:cNvSpPr/>
          <p:nvPr/>
        </p:nvSpPr>
        <p:spPr>
          <a:xfrm>
            <a:off x="3261693" y="3072021"/>
            <a:ext cx="1461052" cy="1461052"/>
          </a:xfrm>
          <a:prstGeom prst="ellipse">
            <a:avLst/>
          </a:prstGeom>
          <a:noFill/>
          <a:ln w="28575">
            <a:solidFill>
              <a:srgbClr val="459B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8A3D92-E45F-43A7-A9DA-1AB471E3AAFC}"/>
              </a:ext>
            </a:extLst>
          </p:cNvPr>
          <p:cNvCxnSpPr/>
          <p:nvPr/>
        </p:nvCxnSpPr>
        <p:spPr>
          <a:xfrm>
            <a:off x="2317474" y="3787637"/>
            <a:ext cx="54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FBF9DB-302F-4B66-B7E5-2F52F3961AA5}"/>
              </a:ext>
            </a:extLst>
          </p:cNvPr>
          <p:cNvCxnSpPr>
            <a:cxnSpLocks/>
          </p:cNvCxnSpPr>
          <p:nvPr/>
        </p:nvCxnSpPr>
        <p:spPr>
          <a:xfrm>
            <a:off x="4403035" y="3733800"/>
            <a:ext cx="6547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AEA68A0-A53B-47DD-81E7-AACD08079CC3}"/>
              </a:ext>
            </a:extLst>
          </p:cNvPr>
          <p:cNvSpPr/>
          <p:nvPr/>
        </p:nvSpPr>
        <p:spPr>
          <a:xfrm>
            <a:off x="5146213" y="2918693"/>
            <a:ext cx="1942043" cy="1464231"/>
          </a:xfrm>
          <a:prstGeom prst="roundRect">
            <a:avLst/>
          </a:prstGeom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Determine whether a patient has cancer or not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38408E-BAF9-4A36-8B67-452F617039D4}"/>
              </a:ext>
            </a:extLst>
          </p:cNvPr>
          <p:cNvSpPr/>
          <p:nvPr/>
        </p:nvSpPr>
        <p:spPr>
          <a:xfrm>
            <a:off x="573455" y="3831573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competition</a:t>
            </a:r>
            <a:endParaRPr lang="en-GB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889FA5A-78B7-4D41-BE70-9C2DD58D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Lung Cancer Competition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489343-BE2E-420E-BA0A-1147AB370CD8}"/>
              </a:ext>
            </a:extLst>
          </p:cNvPr>
          <p:cNvSpPr/>
          <p:nvPr/>
        </p:nvSpPr>
        <p:spPr>
          <a:xfrm>
            <a:off x="385589" y="6593606"/>
            <a:ext cx="1059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1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A8DCF3-A442-4458-A199-6199A777F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1" y="1481038"/>
            <a:ext cx="6272126" cy="504348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6A62BB-CC76-4340-959C-D363F673F611}"/>
              </a:ext>
            </a:extLst>
          </p:cNvPr>
          <p:cNvSpPr/>
          <p:nvPr/>
        </p:nvSpPr>
        <p:spPr>
          <a:xfrm>
            <a:off x="7226349" y="4793406"/>
            <a:ext cx="4864562" cy="1634490"/>
          </a:xfrm>
          <a:prstGeom prst="roundRect">
            <a:avLst/>
          </a:prstGeom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1595 patients with a diagnostic</a:t>
            </a:r>
          </a:p>
          <a:p>
            <a:pPr algn="ctr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200-500 scans per patient</a:t>
            </a:r>
          </a:p>
          <a:p>
            <a:pPr algn="ctr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Images of 512x512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A044BB-6400-4E12-8F0E-0129309DF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6349" y="184894"/>
            <a:ext cx="4392488" cy="439248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4C34E19-8E15-4EBE-8385-84A229FE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BFEB5-7125-44A4-940E-E279A64BB909}"/>
              </a:ext>
            </a:extLst>
          </p:cNvPr>
          <p:cNvSpPr/>
          <p:nvPr/>
        </p:nvSpPr>
        <p:spPr>
          <a:xfrm>
            <a:off x="385589" y="6593606"/>
            <a:ext cx="1059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03AD3B-B9F8-4956-B6E0-3F786AE34B2A}"/>
              </a:ext>
            </a:extLst>
          </p:cNvPr>
          <p:cNvGrpSpPr/>
          <p:nvPr/>
        </p:nvGrpSpPr>
        <p:grpSpPr>
          <a:xfrm>
            <a:off x="723378" y="2309201"/>
            <a:ext cx="4501756" cy="3153915"/>
            <a:chOff x="-85726" y="1083814"/>
            <a:chExt cx="8325014" cy="58324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852D13-EA1E-4002-B4DA-F6E20F6C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206"/>
            <a:stretch/>
          </p:blipFill>
          <p:spPr>
            <a:xfrm flipH="1">
              <a:off x="5237909" y="1083814"/>
              <a:ext cx="3001216" cy="35283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8C8367-2A77-4301-9C79-0565BE0A7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5726" y="1087779"/>
              <a:ext cx="5670507" cy="4252880"/>
            </a:xfrm>
            <a:prstGeom prst="rect">
              <a:avLst/>
            </a:prstGeom>
          </p:spPr>
        </p:pic>
        <p:pic>
          <p:nvPicPr>
            <p:cNvPr id="5" name="Picture 4" descr="165px-OrangeBloss_wb.jpg">
              <a:extLst>
                <a:ext uri="{FF2B5EF4-FFF2-40B4-BE49-F238E27FC236}">
                  <a16:creationId xmlns:a16="http://schemas.microsoft.com/office/drawing/2014/main" id="{7C6AB94C-9EBE-46A9-B01D-A368E9344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0102" y="3177525"/>
              <a:ext cx="2016224" cy="1774277"/>
            </a:xfrm>
            <a:prstGeom prst="rect">
              <a:avLst/>
            </a:prstGeom>
          </p:spPr>
        </p:pic>
        <p:pic>
          <p:nvPicPr>
            <p:cNvPr id="6" name="Picture 5" descr="193px-Colin1990SubaruSambar.jpg">
              <a:extLst>
                <a:ext uri="{FF2B5EF4-FFF2-40B4-BE49-F238E27FC236}">
                  <a16:creationId xmlns:a16="http://schemas.microsoft.com/office/drawing/2014/main" id="{B282DAC2-463A-49DF-BA52-948DAC7E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5725" y="1431445"/>
              <a:ext cx="1944216" cy="1459735"/>
            </a:xfrm>
            <a:prstGeom prst="rect">
              <a:avLst/>
            </a:prstGeom>
          </p:spPr>
        </p:pic>
        <p:pic>
          <p:nvPicPr>
            <p:cNvPr id="7" name="Picture 6" descr="218px-Kittyply_edit1.jpg">
              <a:extLst>
                <a:ext uri="{FF2B5EF4-FFF2-40B4-BE49-F238E27FC236}">
                  <a16:creationId xmlns:a16="http://schemas.microsoft.com/office/drawing/2014/main" id="{C18142DA-7A54-4F9F-9863-597E7117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2352" y="4557090"/>
              <a:ext cx="3546936" cy="2359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C6C08C-FAAD-484A-91F4-4C6730C09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24" t="21149" b="4916"/>
            <a:stretch/>
          </p:blipFill>
          <p:spPr>
            <a:xfrm>
              <a:off x="-85726" y="4364890"/>
              <a:ext cx="5066109" cy="2551400"/>
            </a:xfrm>
            <a:prstGeom prst="rect">
              <a:avLst/>
            </a:prstGeom>
          </p:spPr>
        </p:pic>
        <p:pic>
          <p:nvPicPr>
            <p:cNvPr id="9" name="Picture 8" descr="537px-Terrier_mixed-breed_dog.jpg">
              <a:extLst>
                <a:ext uri="{FF2B5EF4-FFF2-40B4-BE49-F238E27FC236}">
                  <a16:creationId xmlns:a16="http://schemas.microsoft.com/office/drawing/2014/main" id="{1249F222-1545-4506-A78A-D606ACF45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1177" y="3997106"/>
              <a:ext cx="2743200" cy="2452022"/>
            </a:xfrm>
            <a:prstGeom prst="rect">
              <a:avLst/>
            </a:prstGeom>
          </p:spPr>
        </p:pic>
        <p:pic>
          <p:nvPicPr>
            <p:cNvPr id="10" name="Picture 9" descr="110px-Golden_retriever_eating_pigs_foot.jpg">
              <a:extLst>
                <a:ext uri="{FF2B5EF4-FFF2-40B4-BE49-F238E27FC236}">
                  <a16:creationId xmlns:a16="http://schemas.microsoft.com/office/drawing/2014/main" id="{116D2A60-41C6-4A2B-9518-F161B0265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6984" y="1086947"/>
              <a:ext cx="1408648" cy="185685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6FD16-C03F-4637-8C75-9E54F473C5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10" b="26534"/>
          <a:stretch/>
        </p:blipFill>
        <p:spPr>
          <a:xfrm>
            <a:off x="8186303" y="2204428"/>
            <a:ext cx="3576550" cy="338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78E990-7E07-4D64-B861-FB1CCF84EBF8}"/>
              </a:ext>
            </a:extLst>
          </p:cNvPr>
          <p:cNvSpPr/>
          <p:nvPr/>
        </p:nvSpPr>
        <p:spPr>
          <a:xfrm>
            <a:off x="1474063" y="1711101"/>
            <a:ext cx="247535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ImageNet dataset</a:t>
            </a: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0EDCA8-4263-4721-8036-3F47C0072C08}"/>
              </a:ext>
            </a:extLst>
          </p:cNvPr>
          <p:cNvSpPr/>
          <p:nvPr/>
        </p:nvSpPr>
        <p:spPr>
          <a:xfrm>
            <a:off x="8684488" y="1720626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Lung cancer dataset</a:t>
            </a: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DDA035-AD6D-4123-A1C2-770641604DA2}"/>
              </a:ext>
            </a:extLst>
          </p:cNvPr>
          <p:cNvGrpSpPr/>
          <p:nvPr/>
        </p:nvGrpSpPr>
        <p:grpSpPr>
          <a:xfrm>
            <a:off x="5974237" y="3082826"/>
            <a:ext cx="1728192" cy="1456184"/>
            <a:chOff x="731837" y="1897062"/>
            <a:chExt cx="3657600" cy="32004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678807D-3DCA-4723-A0B5-B7BC546DA146}"/>
                </a:ext>
              </a:extLst>
            </p:cNvPr>
            <p:cNvCxnSpPr>
              <a:endCxn id="18" idx="2"/>
            </p:cNvCxnSpPr>
            <p:nvPr/>
          </p:nvCxnSpPr>
          <p:spPr>
            <a:xfrm>
              <a:off x="2560637" y="2125662"/>
              <a:ext cx="1371600" cy="1752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3D66501-2DDC-4F89-BF50-099CE3BCF211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2560637" y="3192462"/>
              <a:ext cx="1371600" cy="3048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D8B5AEF-0BDF-4B46-B48C-89FC437718C3}"/>
                </a:ext>
              </a:extLst>
            </p:cNvPr>
            <p:cNvSpPr/>
            <p:nvPr/>
          </p:nvSpPr>
          <p:spPr bwMode="auto">
            <a:xfrm>
              <a:off x="3932237" y="296386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CE910F-B299-444B-9578-6E8964C6E1D7}"/>
                </a:ext>
              </a:extLst>
            </p:cNvPr>
            <p:cNvSpPr/>
            <p:nvPr/>
          </p:nvSpPr>
          <p:spPr bwMode="auto">
            <a:xfrm>
              <a:off x="3932237" y="364966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CD649FE-0600-42B3-924C-B3CF8BC8D99B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960437" y="2125662"/>
              <a:ext cx="137160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59BD9C-288B-4AAE-BDDB-DDF9800A3A23}"/>
                </a:ext>
              </a:extLst>
            </p:cNvPr>
            <p:cNvCxnSpPr>
              <a:endCxn id="39" idx="2"/>
            </p:cNvCxnSpPr>
            <p:nvPr/>
          </p:nvCxnSpPr>
          <p:spPr>
            <a:xfrm>
              <a:off x="960437" y="2887662"/>
              <a:ext cx="1371600" cy="609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396374-0BE4-44D8-8E3F-5AEB707C207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960437" y="2811462"/>
              <a:ext cx="137160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1336C5-CD0A-45CD-A862-4FFFA70B206D}"/>
                </a:ext>
              </a:extLst>
            </p:cNvPr>
            <p:cNvCxnSpPr>
              <a:endCxn id="40" idx="2"/>
            </p:cNvCxnSpPr>
            <p:nvPr/>
          </p:nvCxnSpPr>
          <p:spPr>
            <a:xfrm>
              <a:off x="960437" y="3573462"/>
              <a:ext cx="1371600" cy="609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51430E-9451-4315-9080-F7F8BD1B54CC}"/>
                </a:ext>
              </a:extLst>
            </p:cNvPr>
            <p:cNvCxnSpPr>
              <a:endCxn id="37" idx="2"/>
            </p:cNvCxnSpPr>
            <p:nvPr/>
          </p:nvCxnSpPr>
          <p:spPr>
            <a:xfrm flipV="1">
              <a:off x="960437" y="2125662"/>
              <a:ext cx="1371600" cy="2133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236C86F-7D71-4971-B250-9CC4E39EAC56}"/>
                </a:ext>
              </a:extLst>
            </p:cNvPr>
            <p:cNvCxnSpPr>
              <a:endCxn id="39" idx="2"/>
            </p:cNvCxnSpPr>
            <p:nvPr/>
          </p:nvCxnSpPr>
          <p:spPr>
            <a:xfrm flipV="1">
              <a:off x="960437" y="3497262"/>
              <a:ext cx="137160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2D6AB9A-40B4-4AC5-8A48-62FB9B264377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960437" y="4183062"/>
              <a:ext cx="1371600" cy="76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A00D06-C2FE-4150-BD08-25CC990C94B0}"/>
                </a:ext>
              </a:extLst>
            </p:cNvPr>
            <p:cNvCxnSpPr>
              <a:endCxn id="41" idx="2"/>
            </p:cNvCxnSpPr>
            <p:nvPr/>
          </p:nvCxnSpPr>
          <p:spPr>
            <a:xfrm>
              <a:off x="1036637" y="4259262"/>
              <a:ext cx="1295400" cy="609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75BA6A-2A66-4D36-81F0-25EAA4A41DF0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2560637" y="2125662"/>
              <a:ext cx="1371600" cy="10668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A3AB755-94C4-45E1-8174-DB9B6E100D82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2560637" y="2811462"/>
              <a:ext cx="1371600" cy="381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B0EA0D-0585-4CDE-9684-1456BA4748B4}"/>
                </a:ext>
              </a:extLst>
            </p:cNvPr>
            <p:cNvCxnSpPr>
              <a:endCxn id="18" idx="2"/>
            </p:cNvCxnSpPr>
            <p:nvPr/>
          </p:nvCxnSpPr>
          <p:spPr>
            <a:xfrm>
              <a:off x="2560637" y="3497262"/>
              <a:ext cx="1371600" cy="381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1EAB1D-DA18-4312-90B7-0BAA1FD54516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2560637" y="3192462"/>
              <a:ext cx="1371600" cy="990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C0AE4E3-4B35-4A91-8F27-1286AD2CD2F8}"/>
                </a:ext>
              </a:extLst>
            </p:cNvPr>
            <p:cNvCxnSpPr>
              <a:endCxn id="18" idx="2"/>
            </p:cNvCxnSpPr>
            <p:nvPr/>
          </p:nvCxnSpPr>
          <p:spPr>
            <a:xfrm flipV="1">
              <a:off x="2560637" y="3878262"/>
              <a:ext cx="1371600" cy="3048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23AF794-06BA-4352-ADCC-018E7F0B7300}"/>
                </a:ext>
              </a:extLst>
            </p:cNvPr>
            <p:cNvCxnSpPr>
              <a:endCxn id="18" idx="2"/>
            </p:cNvCxnSpPr>
            <p:nvPr/>
          </p:nvCxnSpPr>
          <p:spPr>
            <a:xfrm flipV="1">
              <a:off x="2560637" y="3878262"/>
              <a:ext cx="1371600" cy="990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904A86-B729-4CF4-9635-C646A751B9E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960437" y="3573462"/>
              <a:ext cx="1371600" cy="12954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160D94-E0F4-4279-B10C-E8129A51BF92}"/>
                </a:ext>
              </a:extLst>
            </p:cNvPr>
            <p:cNvSpPr/>
            <p:nvPr/>
          </p:nvSpPr>
          <p:spPr bwMode="auto">
            <a:xfrm>
              <a:off x="731837" y="2659062"/>
              <a:ext cx="457200" cy="457200"/>
            </a:xfrm>
            <a:prstGeom prst="ellipse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92BBD5F-0176-4966-9607-0AFDE58EF729}"/>
                </a:ext>
              </a:extLst>
            </p:cNvPr>
            <p:cNvSpPr/>
            <p:nvPr/>
          </p:nvSpPr>
          <p:spPr bwMode="auto">
            <a:xfrm>
              <a:off x="731837" y="3344862"/>
              <a:ext cx="457200" cy="457200"/>
            </a:xfrm>
            <a:prstGeom prst="ellipse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961350-2929-4853-8405-C3E6599B6550}"/>
                </a:ext>
              </a:extLst>
            </p:cNvPr>
            <p:cNvSpPr/>
            <p:nvPr/>
          </p:nvSpPr>
          <p:spPr bwMode="auto">
            <a:xfrm>
              <a:off x="731837" y="4030662"/>
              <a:ext cx="457200" cy="457200"/>
            </a:xfrm>
            <a:prstGeom prst="ellipse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CB63E5F-E55C-4664-BBFF-A852E436683C}"/>
                </a:ext>
              </a:extLst>
            </p:cNvPr>
            <p:cNvSpPr/>
            <p:nvPr/>
          </p:nvSpPr>
          <p:spPr bwMode="auto">
            <a:xfrm>
              <a:off x="2332037" y="1897062"/>
              <a:ext cx="457200" cy="457200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E8F8277-C277-4F55-B9E4-1A4FBF8F0250}"/>
                </a:ext>
              </a:extLst>
            </p:cNvPr>
            <p:cNvSpPr/>
            <p:nvPr/>
          </p:nvSpPr>
          <p:spPr bwMode="auto">
            <a:xfrm>
              <a:off x="2332037" y="2582862"/>
              <a:ext cx="457200" cy="457200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E9E84D8-B284-4EB5-823E-731D0CD8FC89}"/>
                </a:ext>
              </a:extLst>
            </p:cNvPr>
            <p:cNvSpPr/>
            <p:nvPr/>
          </p:nvSpPr>
          <p:spPr bwMode="auto">
            <a:xfrm>
              <a:off x="2332037" y="3268662"/>
              <a:ext cx="457200" cy="457200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AD61DFE-FC6C-436A-97BF-1B5CED3B53C7}"/>
                </a:ext>
              </a:extLst>
            </p:cNvPr>
            <p:cNvSpPr/>
            <p:nvPr/>
          </p:nvSpPr>
          <p:spPr bwMode="auto">
            <a:xfrm>
              <a:off x="2332037" y="3954462"/>
              <a:ext cx="457200" cy="457200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B1C17B8-045C-402F-A87E-262FB8DAE181}"/>
                </a:ext>
              </a:extLst>
            </p:cNvPr>
            <p:cNvSpPr/>
            <p:nvPr/>
          </p:nvSpPr>
          <p:spPr bwMode="auto">
            <a:xfrm>
              <a:off x="2332037" y="4640262"/>
              <a:ext cx="457200" cy="457200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CB0A124-56E2-4FF7-B444-3BB7258A22FE}"/>
                </a:ext>
              </a:extLst>
            </p:cNvPr>
            <p:cNvCxnSpPr>
              <a:stCxn id="41" idx="7"/>
            </p:cNvCxnSpPr>
            <p:nvPr/>
          </p:nvCxnSpPr>
          <p:spPr>
            <a:xfrm flipV="1">
              <a:off x="2722282" y="3268662"/>
              <a:ext cx="1137792" cy="143855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CD9235-3019-40DD-B5C8-0BB495E7E82B}"/>
                </a:ext>
              </a:extLst>
            </p:cNvPr>
            <p:cNvCxnSpPr>
              <a:stCxn id="38" idx="5"/>
              <a:endCxn id="18" idx="2"/>
            </p:cNvCxnSpPr>
            <p:nvPr/>
          </p:nvCxnSpPr>
          <p:spPr>
            <a:xfrm>
              <a:off x="2722282" y="2973107"/>
              <a:ext cx="1209955" cy="90515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3817F9-C558-4854-9BDB-75F2A553A213}"/>
              </a:ext>
            </a:extLst>
          </p:cNvPr>
          <p:cNvGrpSpPr/>
          <p:nvPr/>
        </p:nvGrpSpPr>
        <p:grpSpPr>
          <a:xfrm>
            <a:off x="6023088" y="4873839"/>
            <a:ext cx="1699936" cy="237825"/>
            <a:chOff x="5814060" y="4498212"/>
            <a:chExt cx="1699936" cy="23782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4DCA40E-8120-48FC-BFD5-A7E830E487E1}"/>
                </a:ext>
              </a:extLst>
            </p:cNvPr>
            <p:cNvCxnSpPr>
              <a:cxnSpLocks/>
            </p:cNvCxnSpPr>
            <p:nvPr/>
          </p:nvCxnSpPr>
          <p:spPr>
            <a:xfrm>
              <a:off x="5814060" y="4618483"/>
              <a:ext cx="1678787" cy="0"/>
            </a:xfrm>
            <a:prstGeom prst="line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09D52E-4B2E-4962-9629-3F31A5E6C5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6081" y="4609617"/>
              <a:ext cx="126420" cy="126420"/>
            </a:xfrm>
            <a:prstGeom prst="line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DD11702-1429-4A35-B8D7-1B6B7B58D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5658" y="4498212"/>
              <a:ext cx="128338" cy="128338"/>
            </a:xfrm>
            <a:prstGeom prst="line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ED37CCC-7B07-4629-A62D-EA822E1A9534}"/>
              </a:ext>
            </a:extLst>
          </p:cNvPr>
          <p:cNvSpPr/>
          <p:nvPr/>
        </p:nvSpPr>
        <p:spPr>
          <a:xfrm>
            <a:off x="5893663" y="5140101"/>
            <a:ext cx="207640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weight transference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00F854A-75B3-4EC3-B8F0-F82C46A3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B455C-3EC9-48E7-B3A1-719BE70806AB}"/>
              </a:ext>
            </a:extLst>
          </p:cNvPr>
          <p:cNvSpPr/>
          <p:nvPr/>
        </p:nvSpPr>
        <p:spPr>
          <a:xfrm>
            <a:off x="385589" y="6593606"/>
            <a:ext cx="1059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5D79B2-357A-484F-A138-337861C7F7B1}"/>
              </a:ext>
            </a:extLst>
          </p:cNvPr>
          <p:cNvGrpSpPr/>
          <p:nvPr/>
        </p:nvGrpSpPr>
        <p:grpSpPr>
          <a:xfrm>
            <a:off x="379093" y="1460042"/>
            <a:ext cx="9342413" cy="4349513"/>
            <a:chOff x="139500" y="203705"/>
            <a:chExt cx="11041530" cy="505117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C3DDB3D-3F87-4B11-B042-8358FCEA1B2E}"/>
                </a:ext>
              </a:extLst>
            </p:cNvPr>
            <p:cNvCxnSpPr>
              <a:cxnSpLocks/>
            </p:cNvCxnSpPr>
            <p:nvPr/>
          </p:nvCxnSpPr>
          <p:spPr>
            <a:xfrm>
              <a:off x="9786796" y="3701716"/>
              <a:ext cx="139423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94F7D8DA-33D1-42CD-9E72-1CABF86CE6D5}"/>
                </a:ext>
              </a:extLst>
            </p:cNvPr>
            <p:cNvSpPr/>
            <p:nvPr/>
          </p:nvSpPr>
          <p:spPr>
            <a:xfrm flipH="1">
              <a:off x="1944794" y="2272416"/>
              <a:ext cx="1448554" cy="2059975"/>
            </a:xfrm>
            <a:prstGeom prst="cube">
              <a:avLst>
                <a:gd name="adj" fmla="val 4333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52F98C-A190-46CE-9077-31A7AD3854AA}"/>
                </a:ext>
              </a:extLst>
            </p:cNvPr>
            <p:cNvSpPr/>
            <p:nvPr/>
          </p:nvSpPr>
          <p:spPr>
            <a:xfrm>
              <a:off x="1593536" y="4674779"/>
              <a:ext cx="348976" cy="3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71BC99-0AE9-4714-A407-BDE95636D121}"/>
                </a:ext>
              </a:extLst>
            </p:cNvPr>
            <p:cNvSpPr/>
            <p:nvPr/>
          </p:nvSpPr>
          <p:spPr>
            <a:xfrm>
              <a:off x="530308" y="4086304"/>
              <a:ext cx="610422" cy="3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224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99886B-B969-4CFD-9B1E-5FACE7EB682A}"/>
                </a:ext>
              </a:extLst>
            </p:cNvPr>
            <p:cNvSpPr/>
            <p:nvPr/>
          </p:nvSpPr>
          <p:spPr>
            <a:xfrm>
              <a:off x="139500" y="2735825"/>
              <a:ext cx="610422" cy="3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224</a:t>
              </a: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96327462-FD55-4069-A1F5-10D420362287}"/>
                </a:ext>
              </a:extLst>
            </p:cNvPr>
            <p:cNvSpPr/>
            <p:nvPr/>
          </p:nvSpPr>
          <p:spPr>
            <a:xfrm flipH="1">
              <a:off x="3402402" y="2625503"/>
              <a:ext cx="2082296" cy="1642005"/>
            </a:xfrm>
            <a:prstGeom prst="cube">
              <a:avLst>
                <a:gd name="adj" fmla="val 2708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221EA04-9F26-486A-8BDC-0110FB2984B0}"/>
                </a:ext>
              </a:extLst>
            </p:cNvPr>
            <p:cNvSpPr/>
            <p:nvPr/>
          </p:nvSpPr>
          <p:spPr>
            <a:xfrm flipH="1">
              <a:off x="5539019" y="3014803"/>
              <a:ext cx="2435381" cy="1106343"/>
            </a:xfrm>
            <a:prstGeom prst="cube">
              <a:avLst>
                <a:gd name="adj" fmla="val 2708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B9608B-4760-4759-ADBB-EC711F892E0E}"/>
                </a:ext>
              </a:extLst>
            </p:cNvPr>
            <p:cNvGrpSpPr/>
            <p:nvPr/>
          </p:nvGrpSpPr>
          <p:grpSpPr>
            <a:xfrm>
              <a:off x="9306686" y="2424817"/>
              <a:ext cx="188715" cy="2594953"/>
              <a:chOff x="9824418" y="2424816"/>
              <a:chExt cx="188715" cy="259495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E2E1494-0EE3-4055-84D6-2F36499E5627}"/>
                  </a:ext>
                </a:extLst>
              </p:cNvPr>
              <p:cNvSpPr/>
              <p:nvPr/>
            </p:nvSpPr>
            <p:spPr bwMode="auto">
              <a:xfrm>
                <a:off x="9825927" y="34538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400A5E3-ECEC-457A-9641-6EC55786747D}"/>
                  </a:ext>
                </a:extLst>
              </p:cNvPr>
              <p:cNvSpPr/>
              <p:nvPr/>
            </p:nvSpPr>
            <p:spPr bwMode="auto">
              <a:xfrm>
                <a:off x="9825927" y="41396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FE31429-C377-4D42-8FE8-72BE51807540}"/>
                  </a:ext>
                </a:extLst>
              </p:cNvPr>
              <p:cNvSpPr/>
              <p:nvPr/>
            </p:nvSpPr>
            <p:spPr bwMode="auto">
              <a:xfrm>
                <a:off x="9825927" y="27680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5BA21B1-4B74-4DC9-9331-BAD27CA170BD}"/>
                  </a:ext>
                </a:extLst>
              </p:cNvPr>
              <p:cNvSpPr/>
              <p:nvPr/>
            </p:nvSpPr>
            <p:spPr bwMode="auto">
              <a:xfrm>
                <a:off x="9825927" y="48254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5055129-01E1-4EA0-80B5-F604DF876573}"/>
                  </a:ext>
                </a:extLst>
              </p:cNvPr>
              <p:cNvSpPr/>
              <p:nvPr/>
            </p:nvSpPr>
            <p:spPr bwMode="auto">
              <a:xfrm>
                <a:off x="9824418" y="37964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7DCB47D-898D-4A01-81E6-793610A6541A}"/>
                  </a:ext>
                </a:extLst>
              </p:cNvPr>
              <p:cNvSpPr/>
              <p:nvPr/>
            </p:nvSpPr>
            <p:spPr bwMode="auto">
              <a:xfrm>
                <a:off x="9824418" y="44822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05A3CAD-BFF1-4C41-90E4-055D5B7C9B7A}"/>
                  </a:ext>
                </a:extLst>
              </p:cNvPr>
              <p:cNvSpPr/>
              <p:nvPr/>
            </p:nvSpPr>
            <p:spPr bwMode="auto">
              <a:xfrm>
                <a:off x="9824418" y="31106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44375EB-8885-43A0-A9DC-11EBC2E2CA44}"/>
                  </a:ext>
                </a:extLst>
              </p:cNvPr>
              <p:cNvSpPr/>
              <p:nvPr/>
            </p:nvSpPr>
            <p:spPr bwMode="auto">
              <a:xfrm>
                <a:off x="9824418" y="24248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A28F47-0FAD-4F97-9EBE-14C66957301D}"/>
                </a:ext>
              </a:extLst>
            </p:cNvPr>
            <p:cNvSpPr/>
            <p:nvPr/>
          </p:nvSpPr>
          <p:spPr>
            <a:xfrm>
              <a:off x="8390857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6239B2-7752-4269-90AE-A88F142ECB06}"/>
                </a:ext>
              </a:extLst>
            </p:cNvPr>
            <p:cNvSpPr/>
            <p:nvPr/>
          </p:nvSpPr>
          <p:spPr>
            <a:xfrm>
              <a:off x="8602105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895DCA-BA14-4823-8D77-D72355240F33}"/>
                </a:ext>
              </a:extLst>
            </p:cNvPr>
            <p:cNvSpPr/>
            <p:nvPr/>
          </p:nvSpPr>
          <p:spPr>
            <a:xfrm>
              <a:off x="8813352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177576-3889-4A65-A936-A95CF9198788}"/>
                </a:ext>
              </a:extLst>
            </p:cNvPr>
            <p:cNvSpPr/>
            <p:nvPr/>
          </p:nvSpPr>
          <p:spPr>
            <a:xfrm>
              <a:off x="4338186" y="4861708"/>
              <a:ext cx="2249809" cy="3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ResNet</a:t>
              </a:r>
              <a:r>
                <a:rPr lang="en-GB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 N-1 layers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3F1CE6-0CB7-4FB5-8257-1D97046BE8B0}"/>
                </a:ext>
              </a:extLst>
            </p:cNvPr>
            <p:cNvSpPr/>
            <p:nvPr/>
          </p:nvSpPr>
          <p:spPr>
            <a:xfrm>
              <a:off x="8713216" y="1726371"/>
              <a:ext cx="1340048" cy="6076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4472C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penultimate</a:t>
              </a:r>
            </a:p>
            <a:p>
              <a:pPr algn="ctr"/>
              <a:r>
                <a:rPr lang="en-GB" sz="1400" dirty="0">
                  <a:solidFill>
                    <a:srgbClr val="4472C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layer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57114E-8AA8-4A85-A3B4-FAA560FA63B2}"/>
                </a:ext>
              </a:extLst>
            </p:cNvPr>
            <p:cNvGrpSpPr/>
            <p:nvPr/>
          </p:nvGrpSpPr>
          <p:grpSpPr>
            <a:xfrm>
              <a:off x="268405" y="2451982"/>
              <a:ext cx="2308499" cy="1801508"/>
              <a:chOff x="1582851" y="4996006"/>
              <a:chExt cx="2308499" cy="180150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ADF07A0-B659-4064-9B9B-D45F6C9D6F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8" t="2011" r="78427" b="77264"/>
              <a:stretch/>
            </p:blipFill>
            <p:spPr>
              <a:xfrm>
                <a:off x="2091350" y="4997515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E532442-7BBE-47C0-8669-AFE2331605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25" t="26452" r="39810" b="52823"/>
              <a:stretch/>
            </p:blipFill>
            <p:spPr>
              <a:xfrm>
                <a:off x="1836355" y="4996006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B35DAA1-9BB9-4EA5-BD7A-45AB32FA17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02" t="75048" r="733" b="4227"/>
              <a:stretch/>
            </p:blipFill>
            <p:spPr>
              <a:xfrm>
                <a:off x="1582851" y="4996007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843C7F-62D2-4E2E-97B5-A6487B6FD1F1}"/>
                </a:ext>
              </a:extLst>
            </p:cNvPr>
            <p:cNvSpPr/>
            <p:nvPr/>
          </p:nvSpPr>
          <p:spPr>
            <a:xfrm>
              <a:off x="9437436" y="273384"/>
              <a:ext cx="940072" cy="4289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b="1" dirty="0">
                  <a:latin typeface="Segoe UI" panose="020B0502040204020203" pitchFamily="34" charset="0"/>
                  <a:cs typeface="Segoe UI" panose="020B0502040204020203" pitchFamily="34" charset="0"/>
                </a:rPr>
                <a:t>CNTK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91D445F-48F7-4CAF-A62D-F967D3107BF4}"/>
                </a:ext>
              </a:extLst>
            </p:cNvPr>
            <p:cNvGrpSpPr/>
            <p:nvPr/>
          </p:nvGrpSpPr>
          <p:grpSpPr>
            <a:xfrm>
              <a:off x="656191" y="938544"/>
              <a:ext cx="783306" cy="611277"/>
              <a:chOff x="1582851" y="4996006"/>
              <a:chExt cx="2308499" cy="1801508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76E54DB-9D0C-4CAD-92A2-2F55E940E5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8" t="2011" r="78427" b="77264"/>
              <a:stretch/>
            </p:blipFill>
            <p:spPr>
              <a:xfrm>
                <a:off x="2091350" y="4997515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ACB1BD9-CCB1-45B7-9D0A-B2FD7E317A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25" t="26452" r="39810" b="52823"/>
              <a:stretch/>
            </p:blipFill>
            <p:spPr>
              <a:xfrm>
                <a:off x="1836355" y="4996006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CC28DB3-E892-48A8-8904-D1B6C3B25F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02" t="75048" r="733" b="4227"/>
              <a:stretch/>
            </p:blipFill>
            <p:spPr>
              <a:xfrm>
                <a:off x="1582851" y="4996007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28BE4EC-B2C7-424C-A480-A831752BEF1B}"/>
                </a:ext>
              </a:extLst>
            </p:cNvPr>
            <p:cNvGrpSpPr/>
            <p:nvPr/>
          </p:nvGrpSpPr>
          <p:grpSpPr>
            <a:xfrm>
              <a:off x="636575" y="203705"/>
              <a:ext cx="783306" cy="611277"/>
              <a:chOff x="1582851" y="4996006"/>
              <a:chExt cx="2308499" cy="180150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C489EA2-4D2A-4724-BEC6-1ECF3B6B6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8" t="2011" r="78427" b="77264"/>
              <a:stretch/>
            </p:blipFill>
            <p:spPr>
              <a:xfrm>
                <a:off x="2091350" y="4997515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06EA767-1349-4441-95B2-1A9ED7A922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25" t="26452" r="39810" b="52823"/>
              <a:stretch/>
            </p:blipFill>
            <p:spPr>
              <a:xfrm>
                <a:off x="1836355" y="4996006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2CBE022-6D32-414A-B80E-478A72FE88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02" t="75048" r="733" b="4227"/>
              <a:stretch/>
            </p:blipFill>
            <p:spPr>
              <a:xfrm>
                <a:off x="1582851" y="4996007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9B9DFB-EFA3-4965-9842-03806E9C6485}"/>
                </a:ext>
              </a:extLst>
            </p:cNvPr>
            <p:cNvSpPr/>
            <p:nvPr/>
          </p:nvSpPr>
          <p:spPr>
            <a:xfrm>
              <a:off x="1353546" y="576399"/>
              <a:ext cx="1133240" cy="6076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k batch </a:t>
              </a:r>
            </a:p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of images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7C608A0-0D81-4F97-BF5D-AD7F6F6288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4061" y="1854817"/>
              <a:ext cx="4064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86553A-BACF-466F-8B5A-73DB5FE53240}"/>
                </a:ext>
              </a:extLst>
            </p:cNvPr>
            <p:cNvSpPr/>
            <p:nvPr/>
          </p:nvSpPr>
          <p:spPr>
            <a:xfrm>
              <a:off x="2564903" y="701639"/>
              <a:ext cx="1369224" cy="3574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=   1 patient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117A396-26AF-4365-B01D-653847F422A0}"/>
                </a:ext>
              </a:extLst>
            </p:cNvPr>
            <p:cNvSpPr/>
            <p:nvPr/>
          </p:nvSpPr>
          <p:spPr>
            <a:xfrm>
              <a:off x="9953582" y="3473087"/>
              <a:ext cx="1006979" cy="395451"/>
            </a:xfrm>
            <a:prstGeom prst="round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features</a:t>
              </a:r>
              <a:endParaRPr lang="en-GB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D712B1F1-BD28-4C7A-9181-A1A86A4F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Baseline algorithm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805191-737F-402F-84B2-6724683E4779}"/>
              </a:ext>
            </a:extLst>
          </p:cNvPr>
          <p:cNvSpPr/>
          <p:nvPr/>
        </p:nvSpPr>
        <p:spPr>
          <a:xfrm>
            <a:off x="385589" y="6593606"/>
            <a:ext cx="1059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7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5D79B2-357A-484F-A138-337861C7F7B1}"/>
              </a:ext>
            </a:extLst>
          </p:cNvPr>
          <p:cNvGrpSpPr/>
          <p:nvPr/>
        </p:nvGrpSpPr>
        <p:grpSpPr>
          <a:xfrm>
            <a:off x="379093" y="1460042"/>
            <a:ext cx="11743800" cy="5133564"/>
            <a:chOff x="139500" y="203705"/>
            <a:chExt cx="13879661" cy="596170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C3DDB3D-3F87-4B11-B042-8358FCEA1B2E}"/>
                </a:ext>
              </a:extLst>
            </p:cNvPr>
            <p:cNvCxnSpPr>
              <a:cxnSpLocks/>
            </p:cNvCxnSpPr>
            <p:nvPr/>
          </p:nvCxnSpPr>
          <p:spPr>
            <a:xfrm>
              <a:off x="9786796" y="3701716"/>
              <a:ext cx="139423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94F7D8DA-33D1-42CD-9E72-1CABF86CE6D5}"/>
                </a:ext>
              </a:extLst>
            </p:cNvPr>
            <p:cNvSpPr/>
            <p:nvPr/>
          </p:nvSpPr>
          <p:spPr>
            <a:xfrm flipH="1">
              <a:off x="1944794" y="2272416"/>
              <a:ext cx="1448554" cy="2059975"/>
            </a:xfrm>
            <a:prstGeom prst="cube">
              <a:avLst>
                <a:gd name="adj" fmla="val 4333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52F98C-A190-46CE-9077-31A7AD3854AA}"/>
                </a:ext>
              </a:extLst>
            </p:cNvPr>
            <p:cNvSpPr/>
            <p:nvPr/>
          </p:nvSpPr>
          <p:spPr>
            <a:xfrm>
              <a:off x="1593536" y="4674779"/>
              <a:ext cx="348976" cy="3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71BC99-0AE9-4714-A407-BDE95636D121}"/>
                </a:ext>
              </a:extLst>
            </p:cNvPr>
            <p:cNvSpPr/>
            <p:nvPr/>
          </p:nvSpPr>
          <p:spPr>
            <a:xfrm>
              <a:off x="530308" y="4086304"/>
              <a:ext cx="610422" cy="3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224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99886B-B969-4CFD-9B1E-5FACE7EB682A}"/>
                </a:ext>
              </a:extLst>
            </p:cNvPr>
            <p:cNvSpPr/>
            <p:nvPr/>
          </p:nvSpPr>
          <p:spPr>
            <a:xfrm>
              <a:off x="139500" y="2735825"/>
              <a:ext cx="610422" cy="3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224</a:t>
              </a: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96327462-FD55-4069-A1F5-10D420362287}"/>
                </a:ext>
              </a:extLst>
            </p:cNvPr>
            <p:cNvSpPr/>
            <p:nvPr/>
          </p:nvSpPr>
          <p:spPr>
            <a:xfrm flipH="1">
              <a:off x="3402402" y="2625503"/>
              <a:ext cx="2082296" cy="1642005"/>
            </a:xfrm>
            <a:prstGeom prst="cube">
              <a:avLst>
                <a:gd name="adj" fmla="val 2708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221EA04-9F26-486A-8BDC-0110FB2984B0}"/>
                </a:ext>
              </a:extLst>
            </p:cNvPr>
            <p:cNvSpPr/>
            <p:nvPr/>
          </p:nvSpPr>
          <p:spPr>
            <a:xfrm flipH="1">
              <a:off x="5539019" y="3014803"/>
              <a:ext cx="2435381" cy="1106343"/>
            </a:xfrm>
            <a:prstGeom prst="cube">
              <a:avLst>
                <a:gd name="adj" fmla="val 2708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B9608B-4760-4759-ADBB-EC711F892E0E}"/>
                </a:ext>
              </a:extLst>
            </p:cNvPr>
            <p:cNvGrpSpPr/>
            <p:nvPr/>
          </p:nvGrpSpPr>
          <p:grpSpPr>
            <a:xfrm>
              <a:off x="9306686" y="2424817"/>
              <a:ext cx="188715" cy="2594953"/>
              <a:chOff x="9824418" y="2424816"/>
              <a:chExt cx="188715" cy="259495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E2E1494-0EE3-4055-84D6-2F36499E5627}"/>
                  </a:ext>
                </a:extLst>
              </p:cNvPr>
              <p:cNvSpPr/>
              <p:nvPr/>
            </p:nvSpPr>
            <p:spPr bwMode="auto">
              <a:xfrm>
                <a:off x="9825927" y="34538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400A5E3-ECEC-457A-9641-6EC55786747D}"/>
                  </a:ext>
                </a:extLst>
              </p:cNvPr>
              <p:cNvSpPr/>
              <p:nvPr/>
            </p:nvSpPr>
            <p:spPr bwMode="auto">
              <a:xfrm>
                <a:off x="9825927" y="41396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FE31429-C377-4D42-8FE8-72BE51807540}"/>
                  </a:ext>
                </a:extLst>
              </p:cNvPr>
              <p:cNvSpPr/>
              <p:nvPr/>
            </p:nvSpPr>
            <p:spPr bwMode="auto">
              <a:xfrm>
                <a:off x="9825927" y="27680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5BA21B1-4B74-4DC9-9331-BAD27CA170BD}"/>
                  </a:ext>
                </a:extLst>
              </p:cNvPr>
              <p:cNvSpPr/>
              <p:nvPr/>
            </p:nvSpPr>
            <p:spPr bwMode="auto">
              <a:xfrm>
                <a:off x="9825927" y="48254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5055129-01E1-4EA0-80B5-F604DF876573}"/>
                  </a:ext>
                </a:extLst>
              </p:cNvPr>
              <p:cNvSpPr/>
              <p:nvPr/>
            </p:nvSpPr>
            <p:spPr bwMode="auto">
              <a:xfrm>
                <a:off x="9824418" y="37964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7DCB47D-898D-4A01-81E6-793610A6541A}"/>
                  </a:ext>
                </a:extLst>
              </p:cNvPr>
              <p:cNvSpPr/>
              <p:nvPr/>
            </p:nvSpPr>
            <p:spPr bwMode="auto">
              <a:xfrm>
                <a:off x="9824418" y="44822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05A3CAD-BFF1-4C41-90E4-055D5B7C9B7A}"/>
                  </a:ext>
                </a:extLst>
              </p:cNvPr>
              <p:cNvSpPr/>
              <p:nvPr/>
            </p:nvSpPr>
            <p:spPr bwMode="auto">
              <a:xfrm>
                <a:off x="9824418" y="31106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44375EB-8885-43A0-A9DC-11EBC2E2CA44}"/>
                  </a:ext>
                </a:extLst>
              </p:cNvPr>
              <p:cNvSpPr/>
              <p:nvPr/>
            </p:nvSpPr>
            <p:spPr bwMode="auto">
              <a:xfrm>
                <a:off x="9824418" y="24248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A28F47-0FAD-4F97-9EBE-14C66957301D}"/>
                </a:ext>
              </a:extLst>
            </p:cNvPr>
            <p:cNvSpPr/>
            <p:nvPr/>
          </p:nvSpPr>
          <p:spPr>
            <a:xfrm>
              <a:off x="8390857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6239B2-7752-4269-90AE-A88F142ECB06}"/>
                </a:ext>
              </a:extLst>
            </p:cNvPr>
            <p:cNvSpPr/>
            <p:nvPr/>
          </p:nvSpPr>
          <p:spPr>
            <a:xfrm>
              <a:off x="8602105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895DCA-BA14-4823-8D77-D72355240F33}"/>
                </a:ext>
              </a:extLst>
            </p:cNvPr>
            <p:cNvSpPr/>
            <p:nvPr/>
          </p:nvSpPr>
          <p:spPr>
            <a:xfrm>
              <a:off x="8813352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177576-3889-4A65-A936-A95CF9198788}"/>
                </a:ext>
              </a:extLst>
            </p:cNvPr>
            <p:cNvSpPr/>
            <p:nvPr/>
          </p:nvSpPr>
          <p:spPr>
            <a:xfrm>
              <a:off x="4338186" y="4861708"/>
              <a:ext cx="2249809" cy="3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ResNet</a:t>
              </a:r>
              <a:r>
                <a:rPr lang="en-GB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 N-1 layers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3F1CE6-0CB7-4FB5-8257-1D97046BE8B0}"/>
                </a:ext>
              </a:extLst>
            </p:cNvPr>
            <p:cNvSpPr/>
            <p:nvPr/>
          </p:nvSpPr>
          <p:spPr>
            <a:xfrm>
              <a:off x="8713216" y="1726371"/>
              <a:ext cx="1340048" cy="6076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4472C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penultimate</a:t>
              </a:r>
            </a:p>
            <a:p>
              <a:pPr algn="ctr"/>
              <a:r>
                <a:rPr lang="en-GB" sz="1400" dirty="0">
                  <a:solidFill>
                    <a:srgbClr val="4472C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layer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57114E-8AA8-4A85-A3B4-FAA560FA63B2}"/>
                </a:ext>
              </a:extLst>
            </p:cNvPr>
            <p:cNvGrpSpPr/>
            <p:nvPr/>
          </p:nvGrpSpPr>
          <p:grpSpPr>
            <a:xfrm>
              <a:off x="268405" y="2451982"/>
              <a:ext cx="2308499" cy="1801508"/>
              <a:chOff x="1582851" y="4996006"/>
              <a:chExt cx="2308499" cy="180150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ADF07A0-B659-4064-9B9B-D45F6C9D6F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8" t="2011" r="78427" b="77264"/>
              <a:stretch/>
            </p:blipFill>
            <p:spPr>
              <a:xfrm>
                <a:off x="2091350" y="4997515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E532442-7BBE-47C0-8669-AFE2331605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25" t="26452" r="39810" b="52823"/>
              <a:stretch/>
            </p:blipFill>
            <p:spPr>
              <a:xfrm>
                <a:off x="1836355" y="4996006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B35DAA1-9BB9-4EA5-BD7A-45AB32FA17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02" t="75048" r="733" b="4227"/>
              <a:stretch/>
            </p:blipFill>
            <p:spPr>
              <a:xfrm>
                <a:off x="1582851" y="4996007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</p:grpSp>
        <p:pic>
          <p:nvPicPr>
            <p:cNvPr id="17" name="Graphic 16" descr="Hierarchy">
              <a:extLst>
                <a:ext uri="{FF2B5EF4-FFF2-40B4-BE49-F238E27FC236}">
                  <a16:creationId xmlns:a16="http://schemas.microsoft.com/office/drawing/2014/main" id="{F62D14BC-9EF6-47A0-864B-658E8264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72736" y="2994298"/>
              <a:ext cx="1189776" cy="1189776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747B5D-F5C4-45B6-ACC5-8CCE27975981}"/>
                </a:ext>
              </a:extLst>
            </p:cNvPr>
            <p:cNvCxnSpPr/>
            <p:nvPr/>
          </p:nvCxnSpPr>
          <p:spPr>
            <a:xfrm>
              <a:off x="10482218" y="235390"/>
              <a:ext cx="0" cy="593002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9781F87-7E4D-475D-A43C-D675DE49BC6F}"/>
                </a:ext>
              </a:extLst>
            </p:cNvPr>
            <p:cNvSpPr/>
            <p:nvPr/>
          </p:nvSpPr>
          <p:spPr>
            <a:xfrm>
              <a:off x="13126782" y="3338795"/>
              <a:ext cx="892379" cy="672267"/>
            </a:xfrm>
            <a:prstGeom prst="round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no</a:t>
              </a:r>
            </a:p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cancer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3D650F-F7F1-46D9-AA26-FCA549F19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496433" y="3685115"/>
              <a:ext cx="4064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843C7F-62D2-4E2E-97B5-A6487B6FD1F1}"/>
                </a:ext>
              </a:extLst>
            </p:cNvPr>
            <p:cNvSpPr/>
            <p:nvPr/>
          </p:nvSpPr>
          <p:spPr>
            <a:xfrm>
              <a:off x="9437436" y="273384"/>
              <a:ext cx="940072" cy="4289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b="1" dirty="0">
                  <a:latin typeface="Segoe UI" panose="020B0502040204020203" pitchFamily="34" charset="0"/>
                  <a:cs typeface="Segoe UI" panose="020B0502040204020203" pitchFamily="34" charset="0"/>
                </a:rPr>
                <a:t>CNTK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BFFC1B-EEAF-48D8-9C5D-6AC9ABD5750A}"/>
                </a:ext>
              </a:extLst>
            </p:cNvPr>
            <p:cNvSpPr/>
            <p:nvPr/>
          </p:nvSpPr>
          <p:spPr>
            <a:xfrm>
              <a:off x="10526745" y="278003"/>
              <a:ext cx="1504645" cy="4289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LightGBM</a:t>
              </a:r>
              <a:endParaRPr lang="en-GB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70811E-869B-42E4-A3E5-9EE6EFF74E10}"/>
                </a:ext>
              </a:extLst>
            </p:cNvPr>
            <p:cNvSpPr/>
            <p:nvPr/>
          </p:nvSpPr>
          <p:spPr>
            <a:xfrm>
              <a:off x="11046744" y="4800955"/>
              <a:ext cx="1667501" cy="3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Boosted tree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91D445F-48F7-4CAF-A62D-F967D3107BF4}"/>
                </a:ext>
              </a:extLst>
            </p:cNvPr>
            <p:cNvGrpSpPr/>
            <p:nvPr/>
          </p:nvGrpSpPr>
          <p:grpSpPr>
            <a:xfrm>
              <a:off x="656191" y="938544"/>
              <a:ext cx="783306" cy="611277"/>
              <a:chOff x="1582851" y="4996006"/>
              <a:chExt cx="2308499" cy="1801508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76E54DB-9D0C-4CAD-92A2-2F55E940E5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8" t="2011" r="78427" b="77264"/>
              <a:stretch/>
            </p:blipFill>
            <p:spPr>
              <a:xfrm>
                <a:off x="2091350" y="4997515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ACB1BD9-CCB1-45B7-9D0A-B2FD7E317A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25" t="26452" r="39810" b="52823"/>
              <a:stretch/>
            </p:blipFill>
            <p:spPr>
              <a:xfrm>
                <a:off x="1836355" y="4996006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CC28DB3-E892-48A8-8904-D1B6C3B25F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02" t="75048" r="733" b="4227"/>
              <a:stretch/>
            </p:blipFill>
            <p:spPr>
              <a:xfrm>
                <a:off x="1582851" y="4996007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28BE4EC-B2C7-424C-A480-A831752BEF1B}"/>
                </a:ext>
              </a:extLst>
            </p:cNvPr>
            <p:cNvGrpSpPr/>
            <p:nvPr/>
          </p:nvGrpSpPr>
          <p:grpSpPr>
            <a:xfrm>
              <a:off x="636575" y="203705"/>
              <a:ext cx="783306" cy="611277"/>
              <a:chOff x="1582851" y="4996006"/>
              <a:chExt cx="2308499" cy="180150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C489EA2-4D2A-4724-BEC6-1ECF3B6B6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8" t="2011" r="78427" b="77264"/>
              <a:stretch/>
            </p:blipFill>
            <p:spPr>
              <a:xfrm>
                <a:off x="2091350" y="4997515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06EA767-1349-4441-95B2-1A9ED7A922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25" t="26452" r="39810" b="52823"/>
              <a:stretch/>
            </p:blipFill>
            <p:spPr>
              <a:xfrm>
                <a:off x="1836355" y="4996006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2CBE022-6D32-414A-B80E-478A72FE88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02" t="75048" r="733" b="4227"/>
              <a:stretch/>
            </p:blipFill>
            <p:spPr>
              <a:xfrm>
                <a:off x="1582851" y="4996007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9B9DFB-EFA3-4965-9842-03806E9C6485}"/>
                </a:ext>
              </a:extLst>
            </p:cNvPr>
            <p:cNvSpPr/>
            <p:nvPr/>
          </p:nvSpPr>
          <p:spPr>
            <a:xfrm>
              <a:off x="1353546" y="576399"/>
              <a:ext cx="1133240" cy="6076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k batch </a:t>
              </a:r>
            </a:p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of images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7C608A0-0D81-4F97-BF5D-AD7F6F6288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4061" y="1854817"/>
              <a:ext cx="4064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86553A-BACF-466F-8B5A-73DB5FE53240}"/>
                </a:ext>
              </a:extLst>
            </p:cNvPr>
            <p:cNvSpPr/>
            <p:nvPr/>
          </p:nvSpPr>
          <p:spPr>
            <a:xfrm>
              <a:off x="2564903" y="701639"/>
              <a:ext cx="1369224" cy="3574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=   1 patient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117A396-26AF-4365-B01D-653847F422A0}"/>
                </a:ext>
              </a:extLst>
            </p:cNvPr>
            <p:cNvSpPr/>
            <p:nvPr/>
          </p:nvSpPr>
          <p:spPr>
            <a:xfrm>
              <a:off x="9953582" y="3473087"/>
              <a:ext cx="1006979" cy="395451"/>
            </a:xfrm>
            <a:prstGeom prst="round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features</a:t>
              </a:r>
              <a:endParaRPr lang="en-GB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D712B1F1-BD28-4C7A-9181-A1A86A4F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Baseline algorithm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C00058-154C-4079-A673-A8941E8F9885}"/>
              </a:ext>
            </a:extLst>
          </p:cNvPr>
          <p:cNvSpPr/>
          <p:nvPr/>
        </p:nvSpPr>
        <p:spPr>
          <a:xfrm>
            <a:off x="385589" y="6593606"/>
            <a:ext cx="1059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1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CE554-F083-466B-82DF-51832DA99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1439693"/>
            <a:ext cx="7593682" cy="44063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90CABD-7B05-49F4-B34F-F278CC19A280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9B9E7-1060-4D17-A4B1-11B91AD64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69" y="1985094"/>
            <a:ext cx="2952328" cy="237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1900B-F23B-48A8-8AE1-816ADA228DB0}"/>
              </a:ext>
            </a:extLst>
          </p:cNvPr>
          <p:cNvSpPr/>
          <p:nvPr/>
        </p:nvSpPr>
        <p:spPr>
          <a:xfrm>
            <a:off x="385589" y="6593606"/>
            <a:ext cx="1059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AI Immersion   -   Dr. Miguel Fierro   -    @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miguelgfierro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2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29_AI_Immersion_Workshop_Template">
  <a:themeElements>
    <a:clrScheme name="AI Immersion Workshop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0000"/>
      </a:accent2>
      <a:accent3>
        <a:srgbClr val="505050"/>
      </a:accent3>
      <a:accent4>
        <a:srgbClr val="737373"/>
      </a:accent4>
      <a:accent5>
        <a:srgbClr val="00BCF2"/>
      </a:accent5>
      <a:accent6>
        <a:srgbClr val="00205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I_Immersion_Template_16x9.potx" id="{1411D15E-2C6A-4931-B0C2-619D387D68BB}" vid="{D0D55ECE-B2EF-4CFB-90C5-2A41005C43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30a2e83-186a-4a0f-ab27-bee8a8096ab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AI_Immersion_Miguel_Gonzalez-Fierro</Template>
  <TotalTime>278</TotalTime>
  <Words>790</Words>
  <Application>Microsoft Office PowerPoint</Application>
  <PresentationFormat>Custom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Semilight</vt:lpstr>
      <vt:lpstr>Wingdings</vt:lpstr>
      <vt:lpstr>5-50129_AI_Immersion_Workshop_Template</vt:lpstr>
      <vt:lpstr>PowerPoint Presentation</vt:lpstr>
      <vt:lpstr>Deep Learning for Lung Cancer Detection</vt:lpstr>
      <vt:lpstr>Session Goals </vt:lpstr>
      <vt:lpstr>Lung Cancer Competition</vt:lpstr>
      <vt:lpstr>Data</vt:lpstr>
      <vt:lpstr>Transfer Learning</vt:lpstr>
      <vt:lpstr>Baseline algorithm</vt:lpstr>
      <vt:lpstr>Baseline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Miguel Fierro</dc:creator>
  <cp:keywords>AI Immersion Workshop</cp:keywords>
  <dc:description>Template: Mitchell Derrey, Silver Fox Productions_x000d_
Formatting: _x000d_
Audience Type:</dc:description>
  <cp:lastModifiedBy>Miguel Fierro</cp:lastModifiedBy>
  <cp:revision>17</cp:revision>
  <dcterms:created xsi:type="dcterms:W3CDTF">2017-05-08T15:48:22Z</dcterms:created>
  <dcterms:modified xsi:type="dcterms:W3CDTF">2017-05-08T20:27:03Z</dcterms:modified>
  <cp:category>AI Immersion Workshop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By">
    <vt:lpwstr>migonza@microsoft.com</vt:lpwstr>
  </property>
  <property fmtid="{D5CDD505-2E9C-101B-9397-08002B2CF9AE}" pid="15" name="MSIP_Label_f42aa342-8706-4288-bd11-ebb85995028c_SetDate">
    <vt:lpwstr>2017-05-08T16:48:55.4573658+01:00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